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57" r:id="rId4"/>
    <p:sldId id="317" r:id="rId5"/>
    <p:sldId id="272" r:id="rId6"/>
    <p:sldId id="318" r:id="rId7"/>
    <p:sldId id="319" r:id="rId8"/>
    <p:sldId id="261" r:id="rId9"/>
    <p:sldId id="262" r:id="rId10"/>
    <p:sldId id="358" r:id="rId11"/>
    <p:sldId id="266" r:id="rId12"/>
    <p:sldId id="359" r:id="rId13"/>
    <p:sldId id="370" r:id="rId14"/>
    <p:sldId id="267" r:id="rId15"/>
    <p:sldId id="360" r:id="rId16"/>
    <p:sldId id="364" r:id="rId17"/>
    <p:sldId id="268" r:id="rId18"/>
    <p:sldId id="269" r:id="rId19"/>
    <p:sldId id="371" r:id="rId20"/>
    <p:sldId id="270" r:id="rId21"/>
    <p:sldId id="361" r:id="rId22"/>
    <p:sldId id="362" r:id="rId23"/>
    <p:sldId id="363" r:id="rId24"/>
    <p:sldId id="271" r:id="rId25"/>
    <p:sldId id="365" r:id="rId26"/>
    <p:sldId id="366" r:id="rId27"/>
    <p:sldId id="263" r:id="rId28"/>
    <p:sldId id="264" r:id="rId29"/>
    <p:sldId id="265" r:id="rId30"/>
    <p:sldId id="367" r:id="rId31"/>
    <p:sldId id="340" r:id="rId32"/>
    <p:sldId id="356" r:id="rId3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899"/>
    <a:srgbClr val="700017"/>
    <a:srgbClr val="F20017"/>
    <a:srgbClr val="73A5CC"/>
    <a:srgbClr val="B5DC10"/>
    <a:srgbClr val="FFBF0F"/>
    <a:srgbClr val="525051"/>
    <a:srgbClr val="A1A1A1"/>
    <a:srgbClr val="E0F4B2"/>
    <a:srgbClr val="87B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30" autoAdjust="0"/>
  </p:normalViewPr>
  <p:slideViewPr>
    <p:cSldViewPr>
      <p:cViewPr varScale="1">
        <p:scale>
          <a:sx n="110" d="100"/>
          <a:sy n="110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788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729" cy="463869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693" y="0"/>
            <a:ext cx="3026729" cy="463869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0A2B3AE0-1A08-4962-A161-0B4D416FB092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248"/>
            <a:ext cx="3026729" cy="463869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693" y="8818248"/>
            <a:ext cx="3026729" cy="463869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6233213D-232D-429B-8337-F29C1A30D1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3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DDF5BF11-7644-4739-9584-49F51518F186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60" tIns="46480" rIns="92960" bIns="464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BCAB57FA-07D5-4208-A962-1A20CBF75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2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57FA-07D5-4208-A962-1A20CBF75EC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3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119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1547" indent="-284602" defTabSz="928119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1570" indent="-227682" defTabSz="928119">
              <a:defRPr sz="2000">
                <a:solidFill>
                  <a:schemeClr val="tx1"/>
                </a:solidFill>
                <a:latin typeface="Arial" charset="0"/>
              </a:defRPr>
            </a:lvl3pPr>
            <a:lvl4pPr marL="1598514" indent="-227682" defTabSz="928119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5458" indent="-227682" defTabSz="928119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0821" indent="-227682" defTabSz="92811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6185" indent="-227682" defTabSz="92811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1548" indent="-227682" defTabSz="92811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6911" indent="-227682" defTabSz="92811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87E70-5344-4B73-B130-2DA80B00BF0D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57FA-07D5-4208-A962-1A20CBF75E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14AF3BC-F0B8-46F7-9D22-A8425538468D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Overview of CARA and Substance Aubse Functionaltiy</a:t>
            </a:r>
          </a:p>
        </p:txBody>
      </p:sp>
    </p:spTree>
    <p:extLst>
      <p:ext uri="{BB962C8B-B14F-4D97-AF65-F5344CB8AC3E}">
        <p14:creationId xmlns:p14="http://schemas.microsoft.com/office/powerpoint/2010/main" val="128459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Overview of CARA and Substance Abuse Functionality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B57FA-07D5-4208-A962-1A20CBF75E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57FA-07D5-4208-A962-1A20CBF75EC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119F3A7-2BEE-4B61-A77E-B13992C75092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Overview of CARA and Substance Aubse Functionaltiy</a:t>
            </a:r>
          </a:p>
        </p:txBody>
      </p:sp>
    </p:spTree>
    <p:extLst>
      <p:ext uri="{BB962C8B-B14F-4D97-AF65-F5344CB8AC3E}">
        <p14:creationId xmlns:p14="http://schemas.microsoft.com/office/powerpoint/2010/main" val="224952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B57FA-07D5-4208-A962-1A20CBF75EC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95991E0-055C-40F5-BEB1-04FA0975CC81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Overview of CARA and Substance Aubse Functionaltiy</a:t>
            </a:r>
          </a:p>
        </p:txBody>
      </p:sp>
    </p:spTree>
    <p:extLst>
      <p:ext uri="{BB962C8B-B14F-4D97-AF65-F5344CB8AC3E}">
        <p14:creationId xmlns:p14="http://schemas.microsoft.com/office/powerpoint/2010/main" val="237575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6EA3-DAB5-4E65-AE7E-1416D8A714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5B5BE-F22F-42DD-B0A5-8BF98AEA3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1040130"/>
            <a:ext cx="8686800" cy="788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8800"/>
            <a:ext cx="2057400" cy="4297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19800" cy="4297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29918-702A-4934-934C-D61873244E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1040130"/>
            <a:ext cx="8686800" cy="7886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E5FB94D-63C6-4883-BBAD-88E884DD59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FB94D-63C6-4883-BBAD-88E884DD59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41910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D0D93-6762-4AE1-A521-C956FE5320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1040130"/>
            <a:ext cx="8686800" cy="788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057400"/>
            <a:ext cx="4267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697162"/>
            <a:ext cx="4268788" cy="3551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0574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697162"/>
            <a:ext cx="4191000" cy="3551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3D7D1-234F-46B0-B65B-E2EA6808E7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28600" y="1040130"/>
            <a:ext cx="8686800" cy="788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27EE4-8035-47B9-B45F-2B381BDAFF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1040130"/>
            <a:ext cx="8686800" cy="788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DA771-C0C0-4464-B9F8-17294A41D1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78150"/>
            <a:ext cx="3008313" cy="3194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B989C-B8C9-46C4-95F0-B02041FE4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D329E-9780-4E96-92B5-7475A5496F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47972"/>
            <a:ext cx="8686800" cy="7886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418343"/>
            <a:ext cx="86868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469942-DCA7-4540-87C3-63F5ECB616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000"/>
            <a:ext cx="9162800" cy="146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70001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20017"/>
        </a:buClr>
        <a:buSzPct val="100000"/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0017"/>
        </a:buClr>
        <a:buSzPct val="10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beach@jfs.ohio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.Watson@jfs.ohio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73A5C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805090"/>
            <a:ext cx="7772400" cy="2289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Univers" pitchFamily="34" charset="0"/>
                <a:cs typeface="Arial" pitchFamily="34" charset="0"/>
              </a:rPr>
              <a:t>Overview of Public Facing ODJFS Child Welfare Dashboards</a:t>
            </a:r>
            <a:br>
              <a:rPr lang="en-US" b="1" dirty="0">
                <a:solidFill>
                  <a:schemeClr val="tx1"/>
                </a:solidFill>
                <a:latin typeface="Univers" panose="020B0503020202020204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Univers" panose="020B0503020202020204" pitchFamily="34" charset="0"/>
              </a:rPr>
              <a:t>February 25, 2019</a:t>
            </a:r>
          </a:p>
          <a:p>
            <a:r>
              <a:rPr lang="en-US" sz="2000" b="1" dirty="0">
                <a:solidFill>
                  <a:schemeClr val="tx1"/>
                </a:solidFill>
                <a:latin typeface="Univers" panose="020B0503020202020204" pitchFamily="34" charset="0"/>
              </a:rPr>
              <a:t>Ohio SACWIS Project</a:t>
            </a:r>
          </a:p>
          <a:p>
            <a:endParaRPr lang="en-US" sz="2000" b="1" dirty="0">
              <a:solidFill>
                <a:schemeClr val="tx1"/>
              </a:solidFill>
              <a:latin typeface="Univers" panose="020B0503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Univers" panose="020B0503020202020204" pitchFamily="34" charset="0"/>
            </a:endParaRPr>
          </a:p>
          <a:p>
            <a:r>
              <a:rPr lang="en-US" sz="2000" b="1" i="1" dirty="0">
                <a:solidFill>
                  <a:schemeClr val="tx1"/>
                </a:solidFill>
                <a:latin typeface="Univers" panose="020B0503020202020204" pitchFamily="34" charset="0"/>
              </a:rPr>
              <a:t>The webinar will begin at 1:00 pm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FB94D-63C6-4883-BBAD-88E884DD59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DE1BB-A75E-4C1F-8986-DB26C8072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0" y="-4826"/>
            <a:ext cx="9204445" cy="14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90AE188-6613-46ED-B6C5-41E6D11D4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5927"/>
              </p:ext>
            </p:extLst>
          </p:nvPr>
        </p:nvGraphicFramePr>
        <p:xfrm>
          <a:off x="304800" y="1752600"/>
          <a:ext cx="8610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3" imgW="11896624" imgH="4800600" progId="Excel.Sheet.12">
                  <p:embed/>
                </p:oleObj>
              </mc:Choice>
              <mc:Fallback>
                <p:oleObj name="Worksheet" r:id="rId3" imgW="11896624" imgH="480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752600"/>
                        <a:ext cx="86106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47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E5011-76B0-4EAE-A749-713A77A2EE84}"/>
              </a:ext>
            </a:extLst>
          </p:cNvPr>
          <p:cNvSpPr txBox="1"/>
          <p:nvPr/>
        </p:nvSpPr>
        <p:spPr>
          <a:xfrm>
            <a:off x="626837" y="1651098"/>
            <a:ext cx="789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#2 –  Point in Time Count of Participants on an Open Child Abuse and Neglect Case </a:t>
            </a:r>
          </a:p>
          <a:p>
            <a:pPr algn="ctr"/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[POINT IN TIME]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3D7A3-1E87-4852-B556-7624415A35E7}"/>
              </a:ext>
            </a:extLst>
          </p:cNvPr>
          <p:cNvSpPr txBox="1"/>
          <p:nvPr/>
        </p:nvSpPr>
        <p:spPr>
          <a:xfrm>
            <a:off x="1503137" y="3733800"/>
            <a:ext cx="6137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Case Category</a:t>
            </a: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Derived from Case → Workload → Case Information → Case Category in SACWIS</a:t>
            </a:r>
          </a:p>
          <a:p>
            <a:pPr algn="ctr"/>
            <a:endParaRPr lang="en-US" sz="120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Adoption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Alternative Response Intake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Ongoing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Other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Traditional Response Intake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Young Adult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CC3D5-5996-4C41-A339-726C39E8C19B}"/>
              </a:ext>
            </a:extLst>
          </p:cNvPr>
          <p:cNvSpPr txBox="1"/>
          <p:nvPr/>
        </p:nvSpPr>
        <p:spPr>
          <a:xfrm>
            <a:off x="2923409" y="2701595"/>
            <a:ext cx="329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Available </a:t>
            </a:r>
            <a:r>
              <a:rPr lang="en-US" sz="1600" b="1" u="sng" dirty="0"/>
              <a:t>Drilldown</a:t>
            </a:r>
            <a:r>
              <a:rPr lang="en-US" b="1" u="sng" dirty="0"/>
              <a:t> Filters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92AA-7FA1-4C4C-9180-8305C0E02411}"/>
              </a:ext>
            </a:extLst>
          </p:cNvPr>
          <p:cNvSpPr txBox="1"/>
          <p:nvPr/>
        </p:nvSpPr>
        <p:spPr>
          <a:xfrm>
            <a:off x="3886196" y="31242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Age Group</a:t>
            </a:r>
          </a:p>
        </p:txBody>
      </p:sp>
    </p:spTree>
    <p:extLst>
      <p:ext uri="{BB962C8B-B14F-4D97-AF65-F5344CB8AC3E}">
        <p14:creationId xmlns:p14="http://schemas.microsoft.com/office/powerpoint/2010/main" val="420861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8D68A8A-1EAB-4806-8774-4DD704CEF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36362"/>
              </p:ext>
            </p:extLst>
          </p:nvPr>
        </p:nvGraphicFramePr>
        <p:xfrm>
          <a:off x="571500" y="1981200"/>
          <a:ext cx="80010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3" imgW="5124361" imgH="2676686" progId="Excel.Sheet.12">
                  <p:embed/>
                </p:oleObj>
              </mc:Choice>
              <mc:Fallback>
                <p:oleObj name="Worksheet" r:id="rId3" imgW="5124361" imgH="26766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981200"/>
                        <a:ext cx="800100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39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DFD10-AFD3-4BC9-A884-EE027710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DA771-C0C0-4464-B9F8-17294A41D1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69574-4D98-45D7-8EE0-AC27F991CA8E}"/>
              </a:ext>
            </a:extLst>
          </p:cNvPr>
          <p:cNvSpPr txBox="1"/>
          <p:nvPr/>
        </p:nvSpPr>
        <p:spPr>
          <a:xfrm>
            <a:off x="476963" y="1451262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#3 – Child Abuse and Neglect Referrals and Outcomes </a:t>
            </a:r>
          </a:p>
          <a:p>
            <a:pPr algn="ctr"/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[PERIOD OF TIME]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17D9C-54E0-4531-86A0-47692429651D}"/>
              </a:ext>
            </a:extLst>
          </p:cNvPr>
          <p:cNvSpPr txBox="1"/>
          <p:nvPr/>
        </p:nvSpPr>
        <p:spPr>
          <a:xfrm>
            <a:off x="3142438" y="2188820"/>
            <a:ext cx="285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Available Drilldown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1FECB-9D60-4106-8943-F22E4B030D25}"/>
              </a:ext>
            </a:extLst>
          </p:cNvPr>
          <p:cNvSpPr txBox="1"/>
          <p:nvPr/>
        </p:nvSpPr>
        <p:spPr>
          <a:xfrm>
            <a:off x="371117" y="2895600"/>
            <a:ext cx="8401763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Screening Decision with Screened Out Reason </a:t>
            </a:r>
          </a:p>
          <a:p>
            <a:pPr algn="ctr"/>
            <a:r>
              <a:rPr lang="en-US" sz="1050" dirty="0">
                <a:latin typeface="Univers" panose="020B0503020202020204" pitchFamily="34" charset="0"/>
              </a:rPr>
              <a:t>Screening Decision is derived from Intake Workspace → Decision Details → Screening Decision in SACWIS</a:t>
            </a:r>
          </a:p>
          <a:p>
            <a:pPr algn="ctr"/>
            <a:r>
              <a:rPr lang="en-US" sz="1050" dirty="0">
                <a:latin typeface="Univers" panose="020B0503020202020204" pitchFamily="34" charset="0"/>
              </a:rPr>
              <a:t>Screened Out Reason is Derived from Intake Workspace → Decision Details → Decision → Reason for screening out in SACWIS</a:t>
            </a:r>
          </a:p>
          <a:p>
            <a:endParaRPr lang="en-US" sz="105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Screened In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Screened In AR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Screened Out – Currently Being Investigated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Screened Out – Does Not Meet Criteria for Investigation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Screened Out – Not Available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Screened Out – Referred to Another Public Children Services Agency</a:t>
            </a:r>
            <a:endParaRPr lang="en-US" sz="1050" b="1" dirty="0">
              <a:solidFill>
                <a:srgbClr val="FF0000"/>
              </a:solidFill>
              <a:latin typeface="Univers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0064F-CFBE-4051-B9C8-67E8BC225DD7}"/>
              </a:ext>
            </a:extLst>
          </p:cNvPr>
          <p:cNvSpPr txBox="1"/>
          <p:nvPr/>
        </p:nvSpPr>
        <p:spPr>
          <a:xfrm>
            <a:off x="2039063" y="524537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nivers" panose="020B0503020202020204" pitchFamily="34" charset="0"/>
              </a:rPr>
              <a:t>SACWIS Report - Intake Details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60495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1F03C-199B-4215-AE83-EF77FC475296}"/>
              </a:ext>
            </a:extLst>
          </p:cNvPr>
          <p:cNvSpPr txBox="1"/>
          <p:nvPr/>
        </p:nvSpPr>
        <p:spPr>
          <a:xfrm>
            <a:off x="476963" y="1451262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#3 – Child Abuse and Neglect Referrals and Outcomes </a:t>
            </a:r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[PERIOD OF TIME]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6A069-C2E0-47BE-B8DF-92706EC084D5}"/>
              </a:ext>
            </a:extLst>
          </p:cNvPr>
          <p:cNvSpPr txBox="1"/>
          <p:nvPr/>
        </p:nvSpPr>
        <p:spPr>
          <a:xfrm>
            <a:off x="2647043" y="2285802"/>
            <a:ext cx="396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Available Drilldown Filters 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FFB65-314D-4B2E-B00A-B0300E09DA98}"/>
              </a:ext>
            </a:extLst>
          </p:cNvPr>
          <p:cNvSpPr txBox="1"/>
          <p:nvPr/>
        </p:nvSpPr>
        <p:spPr>
          <a:xfrm>
            <a:off x="5181601" y="3106108"/>
            <a:ext cx="3124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Disposition</a:t>
            </a: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Derived from Case→ Workload → Intake → Intake Dispositions → Disposition in SACWIS</a:t>
            </a:r>
          </a:p>
          <a:p>
            <a:pPr algn="ctr"/>
            <a:endParaRPr lang="en-US" sz="105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Alternative Response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Indicated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Other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Substantiated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Unsubstantiated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0CA5E3-079B-4565-B3E7-29AFA09745F0}"/>
              </a:ext>
            </a:extLst>
          </p:cNvPr>
          <p:cNvSpPr txBox="1"/>
          <p:nvPr/>
        </p:nvSpPr>
        <p:spPr>
          <a:xfrm>
            <a:off x="838201" y="3106108"/>
            <a:ext cx="31242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Intake Type </a:t>
            </a: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Derived from Intake Workspace → Basic → Intake Type → Intake Category in SACWIS</a:t>
            </a:r>
          </a:p>
          <a:p>
            <a:pPr algn="ctr"/>
            <a:endParaRPr lang="en-US" sz="105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Baby Doe/Disabled Infant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Emotional Maltreatment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Multiple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Neglect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Physical Abuse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Sexual Abuse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Stranger Danger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5D98D1A-3CD6-4074-B0CA-9709424F7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928389"/>
              </p:ext>
            </p:extLst>
          </p:nvPr>
        </p:nvGraphicFramePr>
        <p:xfrm>
          <a:off x="1281112" y="4038600"/>
          <a:ext cx="65817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Worksheet" r:id="rId3" imgW="5867287" imgH="2133713" progId="Excel.Sheet.12">
                  <p:embed/>
                </p:oleObj>
              </mc:Choice>
              <mc:Fallback>
                <p:oleObj name="Worksheet" r:id="rId3" imgW="5867287" imgH="21337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1112" y="4038600"/>
                        <a:ext cx="658177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A33CF4-5553-41AF-B6DB-40AD2878B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891213"/>
            <a:ext cx="8839200" cy="15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AB377EC-FB8D-4F4B-A0D5-2EFA731EF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95819"/>
              </p:ext>
            </p:extLst>
          </p:nvPr>
        </p:nvGraphicFramePr>
        <p:xfrm>
          <a:off x="800100" y="2057400"/>
          <a:ext cx="7543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Worksheet" r:id="rId3" imgW="5867287" imgH="2514503" progId="Excel.Sheet.12">
                  <p:embed/>
                </p:oleObj>
              </mc:Choice>
              <mc:Fallback>
                <p:oleObj name="Worksheet" r:id="rId3" imgW="5867287" imgH="25145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2057400"/>
                        <a:ext cx="75438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05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04422-84C5-41CE-AFCA-973350B6BE79}"/>
              </a:ext>
            </a:extLst>
          </p:cNvPr>
          <p:cNvSpPr txBox="1"/>
          <p:nvPr/>
        </p:nvSpPr>
        <p:spPr>
          <a:xfrm>
            <a:off x="221842" y="1888902"/>
            <a:ext cx="8688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#4 – Children Removed from the Home due to Parental Substance Use/Abuse</a:t>
            </a:r>
          </a:p>
          <a:p>
            <a:pPr algn="ctr"/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[PERIOD OF TIME]</a:t>
            </a:r>
            <a:endParaRPr lang="en-US" sz="1500" b="1" dirty="0">
              <a:solidFill>
                <a:srgbClr val="700017"/>
              </a:solidFill>
              <a:latin typeface="Univers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01C63-FB99-48AB-9ADA-149CB31FED39}"/>
              </a:ext>
            </a:extLst>
          </p:cNvPr>
          <p:cNvSpPr txBox="1"/>
          <p:nvPr/>
        </p:nvSpPr>
        <p:spPr>
          <a:xfrm>
            <a:off x="1141211" y="3124200"/>
            <a:ext cx="6849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The only available drilldown filters for this dashboard are Date Period, Month/Year, Agency Type and Agency Name.</a:t>
            </a:r>
          </a:p>
          <a:p>
            <a:pPr algn="ctr"/>
            <a:endParaRPr lang="en-US" b="1" dirty="0">
              <a:latin typeface="Univers" panose="020B0503020202020204" pitchFamily="34" charset="0"/>
            </a:endParaRP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Derived from Case → Workload → Initial Removal → Child Removal from Home Information → Selected Removal Reasons in SACWIS</a:t>
            </a:r>
          </a:p>
          <a:p>
            <a:pPr algn="ctr"/>
            <a:endParaRPr lang="en-US" sz="1200" b="1" dirty="0"/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276C2FBE-5A64-48E1-997C-722BE9D74A9F}"/>
              </a:ext>
            </a:extLst>
          </p:cNvPr>
          <p:cNvSpPr/>
          <p:nvPr/>
        </p:nvSpPr>
        <p:spPr>
          <a:xfrm>
            <a:off x="1259424" y="4813312"/>
            <a:ext cx="5205266" cy="449234"/>
          </a:xfrm>
          <a:prstGeom prst="bracketPair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479E08A7-7C1B-4643-A539-20B80379D221}"/>
              </a:ext>
            </a:extLst>
          </p:cNvPr>
          <p:cNvSpPr/>
          <p:nvPr/>
        </p:nvSpPr>
        <p:spPr>
          <a:xfrm>
            <a:off x="6657562" y="4840872"/>
            <a:ext cx="393186" cy="404971"/>
          </a:xfrm>
          <a:prstGeom prst="mathEqual">
            <a:avLst>
              <a:gd name="adj1" fmla="val 23520"/>
              <a:gd name="adj2" fmla="val 2977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D9958-A647-472E-856F-D2B66CB2B9DF}"/>
              </a:ext>
            </a:extLst>
          </p:cNvPr>
          <p:cNvSpPr txBox="1"/>
          <p:nvPr/>
        </p:nvSpPr>
        <p:spPr>
          <a:xfrm>
            <a:off x="1230849" y="4790385"/>
            <a:ext cx="5172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Univers" panose="020B0503020202020204" pitchFamily="34" charset="0"/>
              </a:rPr>
              <a:t>Removals With Parental Substance Abuse/Use Prevalence</a:t>
            </a:r>
          </a:p>
          <a:p>
            <a:pPr algn="ctr"/>
            <a:r>
              <a:rPr lang="en-US" sz="1400" b="1" dirty="0">
                <a:latin typeface="Univers" panose="020B0503020202020204" pitchFamily="34" charset="0"/>
              </a:rPr>
              <a:t>Total Removals </a:t>
            </a:r>
          </a:p>
          <a:p>
            <a:endParaRPr lang="en-US" sz="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B27F-85A9-4C2B-AEDF-C15BB668D107}"/>
              </a:ext>
            </a:extLst>
          </p:cNvPr>
          <p:cNvSpPr txBox="1"/>
          <p:nvPr/>
        </p:nvSpPr>
        <p:spPr>
          <a:xfrm>
            <a:off x="7050748" y="4890412"/>
            <a:ext cx="140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Percentage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39ED7-02B0-4A5E-8869-10912C45F738}"/>
              </a:ext>
            </a:extLst>
          </p:cNvPr>
          <p:cNvSpPr txBox="1"/>
          <p:nvPr/>
        </p:nvSpPr>
        <p:spPr>
          <a:xfrm>
            <a:off x="832333" y="5867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Univers" panose="020B0503020202020204" pitchFamily="34" charset="0"/>
              </a:rPr>
              <a:t>ROM Report – Removal Reasons for Children Entering Foster Care</a:t>
            </a:r>
          </a:p>
        </p:txBody>
      </p:sp>
    </p:spTree>
    <p:extLst>
      <p:ext uri="{BB962C8B-B14F-4D97-AF65-F5344CB8AC3E}">
        <p14:creationId xmlns:p14="http://schemas.microsoft.com/office/powerpoint/2010/main" val="412928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1F672-E8E3-4CDD-882B-C3FE9945A511}"/>
              </a:ext>
            </a:extLst>
          </p:cNvPr>
          <p:cNvSpPr txBox="1"/>
          <p:nvPr/>
        </p:nvSpPr>
        <p:spPr>
          <a:xfrm>
            <a:off x="1191061" y="1515423"/>
            <a:ext cx="676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#5 – Adoption Related Summary</a:t>
            </a:r>
          </a:p>
          <a:p>
            <a:pPr algn="ctr"/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[PERIOD OF TIME]</a:t>
            </a:r>
          </a:p>
          <a:p>
            <a:pPr algn="ctr"/>
            <a:endParaRPr lang="en-US" b="1" dirty="0">
              <a:solidFill>
                <a:srgbClr val="700017"/>
              </a:solidFill>
              <a:highlight>
                <a:srgbClr val="FFFF00"/>
              </a:highlight>
              <a:latin typeface="Univers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6FFEE-662D-4BDD-B878-3956A976BBB2}"/>
              </a:ext>
            </a:extLst>
          </p:cNvPr>
          <p:cNvSpPr txBox="1"/>
          <p:nvPr/>
        </p:nvSpPr>
        <p:spPr>
          <a:xfrm>
            <a:off x="1262422" y="2315819"/>
            <a:ext cx="6619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Univers" panose="020B0503020202020204" pitchFamily="34" charset="0"/>
              </a:rPr>
              <a:t>Available Drilldown Filters</a:t>
            </a:r>
          </a:p>
          <a:p>
            <a:pPr algn="ctr"/>
            <a:r>
              <a:rPr lang="en-US" sz="1400" dirty="0">
                <a:latin typeface="Univers" panose="020B0503020202020204" pitchFamily="34" charset="0"/>
              </a:rPr>
              <a:t>This dashboard utilizes Adoption Measures as Drilldown Filters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3517B-68E9-44C0-A96D-4565D3667BE3}"/>
              </a:ext>
            </a:extLst>
          </p:cNvPr>
          <p:cNvSpPr txBox="1"/>
          <p:nvPr/>
        </p:nvSpPr>
        <p:spPr>
          <a:xfrm>
            <a:off x="273943" y="3054838"/>
            <a:ext cx="2895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Available for Adoption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Participant Legal Action Information → Legal Action in SACWIS</a:t>
            </a:r>
          </a:p>
          <a:p>
            <a:pPr algn="ctr"/>
            <a:endParaRPr lang="en-US" sz="900" dirty="0">
              <a:latin typeface="Univers" panose="020B0503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Distinct count of all children in Permanent Custody during the time period selected.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063F8-55EC-4E27-AC59-B8FEBA506214}"/>
              </a:ext>
            </a:extLst>
          </p:cNvPr>
          <p:cNvSpPr txBox="1"/>
          <p:nvPr/>
        </p:nvSpPr>
        <p:spPr>
          <a:xfrm>
            <a:off x="3289750" y="3297212"/>
            <a:ext cx="2283714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Adoption Finalized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Adoption Finalization Checklist Information → Finalization Information → Checklist Details → Ruling Adoption Finalization Date in SACWIS </a:t>
            </a:r>
          </a:p>
          <a:p>
            <a:pPr algn="ctr"/>
            <a:endParaRPr lang="en-US" sz="900" dirty="0">
              <a:latin typeface="Univers" panose="020B0503020202020204" pitchFamily="34" charset="0"/>
            </a:endParaRPr>
          </a:p>
          <a:p>
            <a:pPr algn="ctr"/>
            <a:endParaRPr lang="en-US" sz="900" dirty="0">
              <a:latin typeface="Univers" panose="020B0503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Distinct count of all children whose Adoption Finalized during the time period selected</a:t>
            </a:r>
            <a:r>
              <a:rPr lang="en-US" sz="900" b="1" dirty="0">
                <a:solidFill>
                  <a:srgbClr val="FF0000"/>
                </a:solidFill>
                <a:latin typeface="Univers" panose="020B0503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46F7D-E4DE-4A3D-8DAC-54833525DB49}"/>
              </a:ext>
            </a:extLst>
          </p:cNvPr>
          <p:cNvSpPr txBox="1"/>
          <p:nvPr/>
        </p:nvSpPr>
        <p:spPr>
          <a:xfrm>
            <a:off x="5722240" y="3054838"/>
            <a:ext cx="2895606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Exit Custody, Not Finalized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Legal Custody/Status → Legal Custody Episode &amp; Status Information → Legal Status → Termination Reason in SACWIS</a:t>
            </a:r>
          </a:p>
          <a:p>
            <a:pPr algn="ctr"/>
            <a:endParaRPr lang="en-US" sz="900" dirty="0">
              <a:latin typeface="Univers" panose="020B0503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Distinct count of all children who exited Permanent Custody without finalization during the time period selected.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B59F6-DDB5-459F-A8AB-CD7572C96165}"/>
              </a:ext>
            </a:extLst>
          </p:cNvPr>
          <p:cNvSpPr txBox="1"/>
          <p:nvPr/>
        </p:nvSpPr>
        <p:spPr>
          <a:xfrm>
            <a:off x="302518" y="4876800"/>
            <a:ext cx="289560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Entered Custody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Legal Custody/Status → Legal Custody Episode &amp; Status Information → Custody Episode Start Date in SACWIS</a:t>
            </a:r>
          </a:p>
          <a:p>
            <a:pPr algn="ctr"/>
            <a:endParaRPr lang="en-US" sz="900" b="1" dirty="0">
              <a:latin typeface="Univers" panose="020B0503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Distinct count of all children who entered Permanent Custody status during the time period selected</a:t>
            </a:r>
            <a:r>
              <a:rPr lang="en-US" sz="900" b="1" dirty="0">
                <a:solidFill>
                  <a:srgbClr val="FF0000"/>
                </a:solidFill>
                <a:latin typeface="Univers" panose="020B0503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25656-A35B-4310-8F93-354CFF5DC7E7}"/>
              </a:ext>
            </a:extLst>
          </p:cNvPr>
          <p:cNvSpPr txBox="1"/>
          <p:nvPr/>
        </p:nvSpPr>
        <p:spPr>
          <a:xfrm>
            <a:off x="5722240" y="4784466"/>
            <a:ext cx="3009903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Exited Custody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Legal Custody/Status → Legal Custody Episode &amp; Status Information → Custody Episode End Date in SACWIS</a:t>
            </a:r>
          </a:p>
          <a:p>
            <a:pPr algn="ctr"/>
            <a:endParaRPr lang="en-US" sz="900" b="1" dirty="0">
              <a:latin typeface="Univers" panose="020B0503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Distinct count of all children who exited Permanent Custody status during the time period selected.</a:t>
            </a:r>
          </a:p>
          <a:p>
            <a:pPr algn="ctr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52318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0A8EB-7550-4D21-9A9D-A9FE70F7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DA771-C0C0-4464-B9F8-17294A41D14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AAECD-5E3A-41A0-8AA9-B07BF61D7360}"/>
              </a:ext>
            </a:extLst>
          </p:cNvPr>
          <p:cNvSpPr txBox="1"/>
          <p:nvPr/>
        </p:nvSpPr>
        <p:spPr>
          <a:xfrm>
            <a:off x="1409700" y="2136338"/>
            <a:ext cx="632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Univers" panose="020B0503020202020204" pitchFamily="34" charset="0"/>
              </a:rPr>
              <a:t>ROM Report</a:t>
            </a:r>
          </a:p>
          <a:p>
            <a:pPr algn="ctr"/>
            <a:endParaRPr lang="en-US" b="1" dirty="0">
              <a:latin typeface="Univers" panose="020B0503020202020204" pitchFamily="34" charset="0"/>
            </a:endParaRPr>
          </a:p>
          <a:p>
            <a:pPr algn="ctr"/>
            <a:r>
              <a:rPr lang="en-US" b="1" dirty="0">
                <a:latin typeface="Univers" panose="020B0503020202020204" pitchFamily="34" charset="0"/>
              </a:rPr>
              <a:t>Countdown to Adoption/Other Permanency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400" dirty="0">
                <a:latin typeface="Univers" panose="020B0503020202020204" pitchFamily="34" charset="0"/>
              </a:rPr>
              <a:t>Number of children who were granted TPR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400" dirty="0">
                <a:latin typeface="Univers" panose="020B0503020202020204" pitchFamily="34" charset="0"/>
              </a:rPr>
              <a:t>Children adopted or achieved permanency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400" dirty="0">
                <a:latin typeface="Univers" panose="020B0503020202020204" pitchFamily="34" charset="0"/>
              </a:rPr>
              <a:t>Children who were discharged but did not achieve permanency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1400" dirty="0">
                <a:latin typeface="Univers" panose="020B0503020202020204" pitchFamily="34" charset="0"/>
              </a:rPr>
              <a:t>Children remaining in care</a:t>
            </a:r>
          </a:p>
          <a:p>
            <a:pPr algn="ctr"/>
            <a:endParaRPr lang="en-US" sz="1400" dirty="0">
              <a:latin typeface="Univers" panose="020B0503020202020204" pitchFamily="34" charset="0"/>
            </a:endParaRPr>
          </a:p>
          <a:p>
            <a:pPr algn="ctr"/>
            <a:endParaRPr lang="en-US" b="1" dirty="0">
              <a:latin typeface="Univers" panose="020B0503020202020204" pitchFamily="34" charset="0"/>
            </a:endParaRPr>
          </a:p>
          <a:p>
            <a:pPr algn="ctr"/>
            <a:r>
              <a:rPr lang="en-US" b="1" dirty="0">
                <a:latin typeface="Univers" panose="020B0503020202020204" pitchFamily="34" charset="0"/>
              </a:rPr>
              <a:t>Adopted in less than 12 months of TPR</a:t>
            </a:r>
          </a:p>
        </p:txBody>
      </p:sp>
    </p:spTree>
    <p:extLst>
      <p:ext uri="{BB962C8B-B14F-4D97-AF65-F5344CB8AC3E}">
        <p14:creationId xmlns:p14="http://schemas.microsoft.com/office/powerpoint/2010/main" val="114520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Dashboard Background Information</a:t>
            </a:r>
          </a:p>
          <a:p>
            <a:pPr eaLnBrk="1" hangingPunct="1"/>
            <a:r>
              <a:rPr lang="en-US" altLang="en-US" dirty="0"/>
              <a:t>Information on Data</a:t>
            </a:r>
          </a:p>
          <a:p>
            <a:pPr eaLnBrk="1" hangingPunct="1"/>
            <a:r>
              <a:rPr lang="en-US" altLang="en-US" dirty="0"/>
              <a:t>Information on Specific Dashboards</a:t>
            </a:r>
          </a:p>
          <a:p>
            <a:pPr lvl="1" eaLnBrk="1" hangingPunct="1"/>
            <a:r>
              <a:rPr lang="en-US" altLang="en-US" dirty="0"/>
              <a:t>Population</a:t>
            </a:r>
          </a:p>
          <a:p>
            <a:pPr lvl="1"/>
            <a:r>
              <a:rPr lang="en-US" altLang="en-US" dirty="0"/>
              <a:t>Periodicity</a:t>
            </a:r>
          </a:p>
          <a:p>
            <a:pPr lvl="1"/>
            <a:r>
              <a:rPr lang="en-US" altLang="en-US" dirty="0"/>
              <a:t>Drilldowns</a:t>
            </a:r>
          </a:p>
          <a:p>
            <a:r>
              <a:rPr lang="en-US" altLang="en-US" dirty="0"/>
              <a:t>Questions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8915400" cy="788670"/>
          </a:xfrm>
        </p:spPr>
        <p:txBody>
          <a:bodyPr anchor="b" anchorCtr="0">
            <a:noAutofit/>
          </a:bodyPr>
          <a:lstStyle/>
          <a:p>
            <a:pPr eaLnBrk="1" hangingPunct="1"/>
            <a:r>
              <a:rPr lang="en-US" altLang="en-US" sz="4300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FB94D-63C6-4883-BBAD-88E884DD59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08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67E84-1CA3-4C41-B759-FA7AE8E55895}"/>
              </a:ext>
            </a:extLst>
          </p:cNvPr>
          <p:cNvSpPr txBox="1"/>
          <p:nvPr/>
        </p:nvSpPr>
        <p:spPr>
          <a:xfrm>
            <a:off x="481898" y="1492984"/>
            <a:ext cx="818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#6 – Summary of Children Removed During the Period </a:t>
            </a:r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[PERIOD OF TIME]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7B48E-C84D-4316-9D1D-56D9CF3DDA9F}"/>
              </a:ext>
            </a:extLst>
          </p:cNvPr>
          <p:cNvSpPr txBox="1"/>
          <p:nvPr/>
        </p:nvSpPr>
        <p:spPr>
          <a:xfrm>
            <a:off x="575356" y="3587283"/>
            <a:ext cx="262490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Univers" panose="020B0503020202020204" pitchFamily="34" charset="0"/>
              </a:rPr>
              <a:t>Removal Reason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Case → Workload → Initial Removal → Removal Information → Child Removal from Home Information → Selected Removal Reasons in SACWIS</a:t>
            </a:r>
          </a:p>
          <a:p>
            <a:pPr algn="ctr"/>
            <a:endParaRPr lang="en-US" sz="900" b="1" dirty="0">
              <a:latin typeface="Univers" panose="020B0503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Abandonment/Relinquishment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Abuse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Neglect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Parental Problems with Child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Parent/Family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C1DDE-5D57-40BC-9400-1B179B104950}"/>
              </a:ext>
            </a:extLst>
          </p:cNvPr>
          <p:cNvSpPr txBox="1"/>
          <p:nvPr/>
        </p:nvSpPr>
        <p:spPr>
          <a:xfrm>
            <a:off x="5943741" y="3587607"/>
            <a:ext cx="26249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Univers" panose="020B0503020202020204" pitchFamily="34" charset="0"/>
              </a:rPr>
              <a:t>Caretaker Structure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Case → Workload → Initial Removal → Removal Information → Child Removal from Home Information → Caretaker Structure in SACWIS</a:t>
            </a:r>
          </a:p>
          <a:p>
            <a:pPr algn="ctr"/>
            <a:endParaRPr lang="en-US" sz="900" dirty="0">
              <a:latin typeface="Univers" panose="020B0503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One Parent Household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Other</a:t>
            </a:r>
            <a:endParaRPr lang="en-US" sz="900" b="1" dirty="0">
              <a:solidFill>
                <a:srgbClr val="FF0000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Relative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</a:rPr>
              <a:t>Two Parent Household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74C1D-4DC7-40A3-A225-AE3074BE5FC8}"/>
              </a:ext>
            </a:extLst>
          </p:cNvPr>
          <p:cNvSpPr txBox="1"/>
          <p:nvPr/>
        </p:nvSpPr>
        <p:spPr>
          <a:xfrm>
            <a:off x="2582867" y="2133600"/>
            <a:ext cx="409684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Available Drilldown Filters</a:t>
            </a:r>
          </a:p>
          <a:p>
            <a:pPr algn="ctr"/>
            <a:r>
              <a:rPr lang="en-US" sz="1050" dirty="0">
                <a:latin typeface="Univers" panose="020B0503020202020204" pitchFamily="34" charset="0"/>
              </a:rPr>
              <a:t>Reason for Termination and Caretaker Structure are dependent on the Removal Reason measure selected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07765-D2D2-475C-A225-F0A4D52F49B4}"/>
              </a:ext>
            </a:extLst>
          </p:cNvPr>
          <p:cNvSpPr txBox="1"/>
          <p:nvPr/>
        </p:nvSpPr>
        <p:spPr>
          <a:xfrm>
            <a:off x="3318838" y="3587607"/>
            <a:ext cx="2624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Univers" panose="020B0503020202020204" pitchFamily="34" charset="0"/>
              </a:rPr>
              <a:t>Custody Type 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Participant Legal Action Information → Legal Action in SACWIS</a:t>
            </a:r>
          </a:p>
          <a:p>
            <a:pPr algn="ctr"/>
            <a:endParaRPr lang="en-US" sz="1400" dirty="0">
              <a:latin typeface="Univers" panose="020B0503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Permanent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Planned Permanent </a:t>
            </a:r>
            <a:r>
              <a:rPr lang="en-US" sz="1100" b="1" dirty="0">
                <a:solidFill>
                  <a:srgbClr val="F20017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Living Situation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Temporary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49C92-A0B0-4755-81D7-652D7EB6C12D}"/>
              </a:ext>
            </a:extLst>
          </p:cNvPr>
          <p:cNvSpPr txBox="1"/>
          <p:nvPr/>
        </p:nvSpPr>
        <p:spPr>
          <a:xfrm>
            <a:off x="3886199" y="294278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Age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22010-D029-4D39-8BD3-3038F25CF6E5}"/>
              </a:ext>
            </a:extLst>
          </p:cNvPr>
          <p:cNvSpPr txBox="1"/>
          <p:nvPr/>
        </p:nvSpPr>
        <p:spPr>
          <a:xfrm>
            <a:off x="927133" y="6015180"/>
            <a:ext cx="74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Univers" panose="020B0503020202020204" pitchFamily="34" charset="0"/>
              </a:rPr>
              <a:t>ROM Report – Removal Reasons for Children Entering Foster Care</a:t>
            </a:r>
          </a:p>
        </p:txBody>
      </p:sp>
    </p:spTree>
    <p:extLst>
      <p:ext uri="{BB962C8B-B14F-4D97-AF65-F5344CB8AC3E}">
        <p14:creationId xmlns:p14="http://schemas.microsoft.com/office/powerpoint/2010/main" val="72105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CF2150-01C8-4B94-B5D1-48A428176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70407"/>
              </p:ext>
            </p:extLst>
          </p:nvPr>
        </p:nvGraphicFramePr>
        <p:xfrm>
          <a:off x="838200" y="1789113"/>
          <a:ext cx="7620000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Worksheet" r:id="rId3" imgW="10286952" imgH="5534138" progId="Excel.Sheet.12">
                  <p:embed/>
                </p:oleObj>
              </mc:Choice>
              <mc:Fallback>
                <p:oleObj name="Worksheet" r:id="rId3" imgW="10286952" imgH="5534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89113"/>
                        <a:ext cx="7620000" cy="415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83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769A2B5-0AD3-40D1-8D64-834C980C7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084487"/>
              </p:ext>
            </p:extLst>
          </p:nvPr>
        </p:nvGraphicFramePr>
        <p:xfrm>
          <a:off x="990600" y="2209800"/>
          <a:ext cx="7315200" cy="327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Worksheet" r:id="rId3" imgW="10286952" imgH="3266962" progId="Excel.Sheet.12">
                  <p:embed/>
                </p:oleObj>
              </mc:Choice>
              <mc:Fallback>
                <p:oleObj name="Worksheet" r:id="rId3" imgW="10286952" imgH="32669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209800"/>
                        <a:ext cx="7315200" cy="327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88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1EED7A-651B-491B-ADED-216E66E82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55526"/>
              </p:ext>
            </p:extLst>
          </p:nvPr>
        </p:nvGraphicFramePr>
        <p:xfrm>
          <a:off x="1714500" y="1981200"/>
          <a:ext cx="57150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Worksheet" r:id="rId3" imgW="5143645" imgH="3819396" progId="Excel.Sheet.12">
                  <p:embed/>
                </p:oleObj>
              </mc:Choice>
              <mc:Fallback>
                <p:oleObj name="Worksheet" r:id="rId3" imgW="5143645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0" y="1981200"/>
                        <a:ext cx="57150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041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E99B52-E286-47F2-817C-5DC37ECF6536}"/>
              </a:ext>
            </a:extLst>
          </p:cNvPr>
          <p:cNvSpPr txBox="1"/>
          <p:nvPr/>
        </p:nvSpPr>
        <p:spPr>
          <a:xfrm>
            <a:off x="762000" y="1400083"/>
            <a:ext cx="7490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#7 – Summary of Children Discharged from Care During the Period</a:t>
            </a:r>
          </a:p>
          <a:p>
            <a:pPr algn="ctr"/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[PERIOD OF TIME]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1F97A-8DDD-41CF-9EE0-96E579AF4F44}"/>
              </a:ext>
            </a:extLst>
          </p:cNvPr>
          <p:cNvSpPr txBox="1"/>
          <p:nvPr/>
        </p:nvSpPr>
        <p:spPr>
          <a:xfrm>
            <a:off x="2778057" y="2452642"/>
            <a:ext cx="3587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Univers" panose="020B0503020202020204" pitchFamily="34" charset="0"/>
              </a:rPr>
              <a:t>Available Drilldown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00148-D37F-43D6-BD9D-2CE202BBCB75}"/>
              </a:ext>
            </a:extLst>
          </p:cNvPr>
          <p:cNvSpPr txBox="1"/>
          <p:nvPr/>
        </p:nvSpPr>
        <p:spPr>
          <a:xfrm>
            <a:off x="868556" y="3255044"/>
            <a:ext cx="3497580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Custody Type 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Participant Legal Action Information → Legal Action in SACWIS</a:t>
            </a:r>
          </a:p>
          <a:p>
            <a:pPr algn="ctr"/>
            <a:endParaRPr lang="en-US" sz="1050" dirty="0">
              <a:latin typeface="Univers" panose="020B0503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Permanent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Planned Permanent Living Situation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Temporary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15E6C-B430-4374-BEDB-8C6F47189D39}"/>
              </a:ext>
            </a:extLst>
          </p:cNvPr>
          <p:cNvSpPr txBox="1"/>
          <p:nvPr/>
        </p:nvSpPr>
        <p:spPr>
          <a:xfrm>
            <a:off x="4793106" y="3255044"/>
            <a:ext cx="35878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Reason for Termination</a:t>
            </a:r>
          </a:p>
          <a:p>
            <a:pPr algn="ctr"/>
            <a:r>
              <a:rPr lang="en-US" sz="1100" dirty="0">
                <a:latin typeface="Univers" panose="020B0503020202020204" pitchFamily="34" charset="0"/>
              </a:rPr>
              <a:t>Derived from Case → Workload → Initial Removal → Removal Information → Child Removal from Home Information → Custody Discharge Reason and Legal Custody/Status → Legal Custody Episode &amp; Status Information → Termination Reason in SACWIS</a:t>
            </a:r>
          </a:p>
          <a:p>
            <a:pPr algn="ctr"/>
            <a:endParaRPr lang="en-US" sz="900" dirty="0">
              <a:latin typeface="Univers" panose="020B0503020202020204" pitchFamily="34" charset="0"/>
            </a:endParaRP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Not Applicable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Reunification with Parent(s) or Primary Caretaker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Living with Other Relatives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Adoption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Emancipation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Guardianship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Transfer to Another Agency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Runaway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Death of a Child</a:t>
            </a:r>
          </a:p>
          <a:p>
            <a:pPr algn="ctr"/>
            <a:r>
              <a:rPr lang="en-US" sz="1050" b="1" dirty="0">
                <a:solidFill>
                  <a:srgbClr val="FF0000"/>
                </a:solidFill>
                <a:latin typeface="Univers" panose="020B0503020202020204" pitchFamily="34" charset="0"/>
              </a:rPr>
              <a:t>Missing or Unknown</a:t>
            </a:r>
            <a:endParaRPr lang="en-US" sz="900" b="1" dirty="0">
              <a:solidFill>
                <a:srgbClr val="FF0000"/>
              </a:solidFill>
              <a:latin typeface="Univers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B3465-0E91-423E-BBA6-8756EE3E31ED}"/>
              </a:ext>
            </a:extLst>
          </p:cNvPr>
          <p:cNvSpPr txBox="1"/>
          <p:nvPr/>
        </p:nvSpPr>
        <p:spPr>
          <a:xfrm>
            <a:off x="1280286" y="4827295"/>
            <a:ext cx="2674120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This dashboard will also display the average </a:t>
            </a:r>
          </a:p>
          <a:p>
            <a:pPr algn="ctr"/>
            <a:r>
              <a:rPr lang="en-US" sz="1600" b="1" dirty="0">
                <a:latin typeface="Univers" panose="020B0503020202020204" pitchFamily="34" charset="0"/>
              </a:rPr>
              <a:t>Days Spent In Custody!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67209-B8BC-4A5A-87B5-879A860BEAC9}"/>
              </a:ext>
            </a:extLst>
          </p:cNvPr>
          <p:cNvSpPr txBox="1"/>
          <p:nvPr/>
        </p:nvSpPr>
        <p:spPr>
          <a:xfrm>
            <a:off x="3554753" y="2828092"/>
            <a:ext cx="190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Age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F03679-080F-4C95-BAA4-816E00684AEF}"/>
              </a:ext>
            </a:extLst>
          </p:cNvPr>
          <p:cNvSpPr txBox="1"/>
          <p:nvPr/>
        </p:nvSpPr>
        <p:spPr>
          <a:xfrm>
            <a:off x="293246" y="5994255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Univers" panose="020B0503020202020204" pitchFamily="34" charset="0"/>
              </a:rPr>
              <a:t>ROM Report – Federal Discharge Reason</a:t>
            </a:r>
          </a:p>
        </p:txBody>
      </p:sp>
    </p:spTree>
    <p:extLst>
      <p:ext uri="{BB962C8B-B14F-4D97-AF65-F5344CB8AC3E}">
        <p14:creationId xmlns:p14="http://schemas.microsoft.com/office/powerpoint/2010/main" val="5357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4927C8E-E1E6-47D2-B5A5-4FD38EDEEF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34154"/>
              </p:ext>
            </p:extLst>
          </p:nvPr>
        </p:nvGraphicFramePr>
        <p:xfrm>
          <a:off x="1676400" y="1905000"/>
          <a:ext cx="57150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Worksheet" r:id="rId3" imgW="5143645" imgH="3819396" progId="Excel.Sheet.12">
                  <p:embed/>
                </p:oleObj>
              </mc:Choice>
              <mc:Fallback>
                <p:oleObj name="Worksheet" r:id="rId3" imgW="5143645" imgH="3819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905000"/>
                        <a:ext cx="571500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09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82A052E-C6E9-49FE-84F1-B24DB4A4B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515368"/>
              </p:ext>
            </p:extLst>
          </p:nvPr>
        </p:nvGraphicFramePr>
        <p:xfrm>
          <a:off x="647700" y="1905000"/>
          <a:ext cx="7848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Worksheet" r:id="rId3" imgW="13173063" imgH="5743623" progId="Excel.Sheet.12">
                  <p:embed/>
                </p:oleObj>
              </mc:Choice>
              <mc:Fallback>
                <p:oleObj name="Worksheet" r:id="rId3" imgW="13173063" imgH="574362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85EBBBD-360C-48A3-B320-439B9DA9E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905000"/>
                        <a:ext cx="78486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98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CFECB-DCD6-433E-9566-2B3CA5C07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24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2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752F3-1CE7-4AC4-845A-26A4B493C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05000"/>
            <a:ext cx="8458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3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43FCA0-ED19-4F11-980B-2AF7393D6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52600"/>
            <a:ext cx="8305800" cy="2161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C448B-8099-46E6-8D53-C8091762D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962400"/>
            <a:ext cx="83058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3F81A4-DD17-4D8E-9AE8-FA143A85E2FA}"/>
              </a:ext>
            </a:extLst>
          </p:cNvPr>
          <p:cNvSpPr txBox="1"/>
          <p:nvPr/>
        </p:nvSpPr>
        <p:spPr>
          <a:xfrm>
            <a:off x="3496563" y="1708579"/>
            <a:ext cx="2052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Background</a:t>
            </a:r>
            <a:endParaRPr lang="en-US" sz="1600" b="1" dirty="0">
              <a:latin typeface="Univers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ADA8D-3262-4AEB-927F-66B577702E62}"/>
              </a:ext>
            </a:extLst>
          </p:cNvPr>
          <p:cNvSpPr txBox="1"/>
          <p:nvPr/>
        </p:nvSpPr>
        <p:spPr>
          <a:xfrm>
            <a:off x="1256157" y="2298840"/>
            <a:ext cx="663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nivers" panose="020B0503020202020204" pitchFamily="34" charset="0"/>
              </a:rPr>
              <a:t>Since July 2016, ODJFS has fielded over 400 data requests</a:t>
            </a:r>
          </a:p>
          <a:p>
            <a:pPr algn="ctr"/>
            <a:endParaRPr lang="en-US" b="1" dirty="0">
              <a:latin typeface="Univers" panose="020B0503020202020204" pitchFamily="34" charset="0"/>
            </a:endParaRPr>
          </a:p>
          <a:p>
            <a:pPr algn="ctr"/>
            <a:endParaRPr lang="en-US" b="1" dirty="0">
              <a:latin typeface="Univers" panose="020B0503020202020204" pitchFamily="34" charset="0"/>
            </a:endParaRPr>
          </a:p>
          <a:p>
            <a:pPr algn="ctr"/>
            <a:r>
              <a:rPr lang="en-US" b="1" dirty="0">
                <a:latin typeface="Univers" panose="020B0503020202020204" pitchFamily="34" charset="0"/>
              </a:rPr>
              <a:t>The goal for the Public Facing Data Dashboards is to: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3F4C720-CF16-44E7-BDD7-63E9B2F659B6}"/>
              </a:ext>
            </a:extLst>
          </p:cNvPr>
          <p:cNvSpPr/>
          <p:nvPr/>
        </p:nvSpPr>
        <p:spPr>
          <a:xfrm rot="1632295">
            <a:off x="1582144" y="3442544"/>
            <a:ext cx="363474" cy="86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291664F-9EEF-48D8-A239-3A9F64F6181F}"/>
              </a:ext>
            </a:extLst>
          </p:cNvPr>
          <p:cNvSpPr/>
          <p:nvPr/>
        </p:nvSpPr>
        <p:spPr>
          <a:xfrm>
            <a:off x="3491110" y="3428999"/>
            <a:ext cx="363474" cy="864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741262F-5FE2-4E3E-8A99-49EF50D0DA0F}"/>
              </a:ext>
            </a:extLst>
          </p:cNvPr>
          <p:cNvSpPr/>
          <p:nvPr/>
        </p:nvSpPr>
        <p:spPr>
          <a:xfrm>
            <a:off x="5507739" y="3434692"/>
            <a:ext cx="363474" cy="845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06FDB5F-8B3C-49CB-90FD-403559257B75}"/>
              </a:ext>
            </a:extLst>
          </p:cNvPr>
          <p:cNvSpPr/>
          <p:nvPr/>
        </p:nvSpPr>
        <p:spPr>
          <a:xfrm rot="20118949">
            <a:off x="7249749" y="3471413"/>
            <a:ext cx="363474" cy="860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4EF94-9AA6-4397-87C8-0C2B88AF9C75}"/>
              </a:ext>
            </a:extLst>
          </p:cNvPr>
          <p:cNvSpPr txBox="1"/>
          <p:nvPr/>
        </p:nvSpPr>
        <p:spPr>
          <a:xfrm>
            <a:off x="584746" y="4341855"/>
            <a:ext cx="2061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Univers" panose="020B0503020202020204" pitchFamily="34" charset="0"/>
              </a:rPr>
              <a:t>Decrease the influx of data requests fielded by ODJFS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16165-D53E-4EE3-ABDC-5842ACE542CF}"/>
              </a:ext>
            </a:extLst>
          </p:cNvPr>
          <p:cNvSpPr txBox="1"/>
          <p:nvPr/>
        </p:nvSpPr>
        <p:spPr>
          <a:xfrm>
            <a:off x="2646496" y="4346294"/>
            <a:ext cx="2052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Univers" panose="020B0503020202020204" pitchFamily="34" charset="0"/>
              </a:rPr>
              <a:t>Decrease the data requests fielded by each PCSA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642DD8-66E9-4FBE-A969-FCED68584D44}"/>
              </a:ext>
            </a:extLst>
          </p:cNvPr>
          <p:cNvSpPr txBox="1"/>
          <p:nvPr/>
        </p:nvSpPr>
        <p:spPr>
          <a:xfrm>
            <a:off x="4547558" y="4343716"/>
            <a:ext cx="2283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Univers" panose="020B0503020202020204" pitchFamily="34" charset="0"/>
              </a:rPr>
              <a:t>Provide accurate child welfare information for the 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B2D4C-25F6-479A-95F2-FD53FA12B56D}"/>
              </a:ext>
            </a:extLst>
          </p:cNvPr>
          <p:cNvSpPr txBox="1"/>
          <p:nvPr/>
        </p:nvSpPr>
        <p:spPr>
          <a:xfrm>
            <a:off x="7086598" y="4428354"/>
            <a:ext cx="1091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Univers" panose="020B0503020202020204" pitchFamily="34" charset="0"/>
              </a:rPr>
              <a:t>Transparency</a:t>
            </a:r>
          </a:p>
        </p:txBody>
      </p:sp>
    </p:spTree>
    <p:extLst>
      <p:ext uri="{BB962C8B-B14F-4D97-AF65-F5344CB8AC3E}">
        <p14:creationId xmlns:p14="http://schemas.microsoft.com/office/powerpoint/2010/main" val="1550418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C3F9D-C95B-455E-B7BC-4D67EC93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8875"/>
            <a:ext cx="8839200" cy="52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99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latin typeface="Univers" panose="020B0503020202020204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Univers" panose="020B0503020202020204" pitchFamily="34" charset="0"/>
            </a:endParaRPr>
          </a:p>
          <a:p>
            <a:pPr marL="0" indent="0" algn="ctr">
              <a:buNone/>
            </a:pPr>
            <a:r>
              <a:rPr lang="en-US" sz="7200" dirty="0">
                <a:latin typeface="Univers" panose="020B0503020202020204" pitchFamily="34" charset="0"/>
              </a:rPr>
              <a:t>QUESTIONS?</a:t>
            </a:r>
          </a:p>
          <a:p>
            <a:pPr marL="0" indent="0">
              <a:buNone/>
            </a:pPr>
            <a:endParaRPr lang="en-US" sz="3600" dirty="0">
              <a:latin typeface="Univers" panose="020B0503020202020204" pitchFamily="34" charset="0"/>
            </a:endParaRPr>
          </a:p>
          <a:p>
            <a:endParaRPr lang="en-US" sz="30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Univers" panose="020B0503020202020204" pitchFamily="34" charset="0"/>
            </a:endParaRPr>
          </a:p>
          <a:p>
            <a:pPr lvl="1"/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33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925" y="27432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>
                <a:latin typeface="Univers" panose="020B0503020202020204" pitchFamily="34" charset="0"/>
              </a:rPr>
              <a:t>Chris Beach – </a:t>
            </a:r>
            <a:r>
              <a:rPr lang="en-US" dirty="0">
                <a:latin typeface="Univers" panose="020B0503020202020204" pitchFamily="34" charset="0"/>
                <a:hlinkClick r:id="rId3"/>
              </a:rPr>
              <a:t>christopher.beach@jfs.ohio.gov</a:t>
            </a:r>
            <a:endParaRPr lang="en-US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n-US" dirty="0">
              <a:latin typeface="Univers" panose="020B0503020202020204" pitchFamily="34" charset="0"/>
            </a:endParaRPr>
          </a:p>
          <a:p>
            <a:r>
              <a:rPr lang="en-US" dirty="0">
                <a:latin typeface="Univers" panose="020B0503020202020204" pitchFamily="34" charset="0"/>
              </a:rPr>
              <a:t>Jennifer Watson – </a:t>
            </a:r>
            <a:r>
              <a:rPr lang="en-US" dirty="0">
                <a:latin typeface="Univers" panose="020B0503020202020204" pitchFamily="34" charset="0"/>
                <a:hlinkClick r:id="rId4"/>
              </a:rPr>
              <a:t>jennifer.Watson@jfs.ohio.gov</a:t>
            </a:r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F17821-A9FD-4B3A-B1F5-61E48363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1676400"/>
            <a:ext cx="8686800" cy="788670"/>
          </a:xfrm>
        </p:spPr>
        <p:txBody>
          <a:bodyPr/>
          <a:lstStyle/>
          <a:p>
            <a:r>
              <a:rPr lang="en-US" dirty="0"/>
              <a:t>Contacts:</a:t>
            </a:r>
          </a:p>
        </p:txBody>
      </p:sp>
    </p:spTree>
    <p:extLst>
      <p:ext uri="{BB962C8B-B14F-4D97-AF65-F5344CB8AC3E}">
        <p14:creationId xmlns:p14="http://schemas.microsoft.com/office/powerpoint/2010/main" val="238345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/>
          </a:bodyPr>
          <a:lstStyle/>
          <a:p>
            <a:endParaRPr lang="en-US" sz="2800" dirty="0">
              <a:latin typeface="Univers" panose="020B0503020202020204" pitchFamily="34" charset="0"/>
            </a:endParaRPr>
          </a:p>
          <a:p>
            <a:endParaRPr lang="en-US" sz="2800" dirty="0">
              <a:latin typeface="Univers" panose="020B0503020202020204" pitchFamily="34" charset="0"/>
            </a:endParaRPr>
          </a:p>
          <a:p>
            <a:endParaRPr lang="en-US" sz="2800" dirty="0">
              <a:latin typeface="Univers" panose="020B0503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Univers" panose="020B0503020202020204" pitchFamily="34" charset="0"/>
            </a:endParaRPr>
          </a:p>
          <a:p>
            <a:pPr lvl="1"/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  <a:p>
            <a:endParaRPr lang="en-US" dirty="0">
              <a:latin typeface="Univers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F741F-2E12-4AE1-8248-3811547AA18B}"/>
              </a:ext>
            </a:extLst>
          </p:cNvPr>
          <p:cNvSpPr txBox="1"/>
          <p:nvPr/>
        </p:nvSpPr>
        <p:spPr>
          <a:xfrm>
            <a:off x="192459" y="2364639"/>
            <a:ext cx="8759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Univers" panose="020B0503020202020204" pitchFamily="34" charset="0"/>
              </a:rPr>
              <a:t>ODJFS partnered with Ohio Department of Administrative Services to create a visual dashboard experience.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latin typeface="Univers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Univers" panose="020B0503020202020204" pitchFamily="34" charset="0"/>
              </a:rPr>
              <a:t>Tableau was selected as the data visualization tool. Tableau provides an interactive design for users.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latin typeface="Univers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Univers" panose="020B0503020202020204" pitchFamily="34" charset="0"/>
              </a:rPr>
              <a:t>Users will not be required to have Tableau to use the dashboards. The dashboards will be located on a dedicated URL.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latin typeface="Univers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Univers" panose="020B0503020202020204" pitchFamily="34" charset="0"/>
              </a:rPr>
              <a:t>Users will be able to manipulate data using predetermined filters within the Tableau dashboard.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latin typeface="Univers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Univers" panose="020B0503020202020204" pitchFamily="34" charset="0"/>
              </a:rPr>
              <a:t>Data will be refreshed on delay as opposed to real time. The refresh interval will be quarterly.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b="1" dirty="0">
              <a:latin typeface="Univers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Univers" panose="020B0503020202020204" pitchFamily="34" charset="0"/>
              </a:rPr>
              <a:t>Dashboards will allow users to view Statewide or County specific visualizations.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A974A-0103-46FF-B239-248756D252DF}"/>
              </a:ext>
            </a:extLst>
          </p:cNvPr>
          <p:cNvSpPr txBox="1"/>
          <p:nvPr/>
        </p:nvSpPr>
        <p:spPr>
          <a:xfrm>
            <a:off x="2971800" y="174426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Background Continued</a:t>
            </a:r>
          </a:p>
        </p:txBody>
      </p:sp>
    </p:spTree>
    <p:extLst>
      <p:ext uri="{BB962C8B-B14F-4D97-AF65-F5344CB8AC3E}">
        <p14:creationId xmlns:p14="http://schemas.microsoft.com/office/powerpoint/2010/main" val="386646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786DB-F487-4274-85AE-1A5D4A70D80F}"/>
              </a:ext>
            </a:extLst>
          </p:cNvPr>
          <p:cNvSpPr txBox="1"/>
          <p:nvPr/>
        </p:nvSpPr>
        <p:spPr>
          <a:xfrm>
            <a:off x="1633442" y="4611800"/>
            <a:ext cx="1817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Aggregate Data extracted from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9D049-5D60-47C1-A2C6-87B01BD16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38" y="5273679"/>
            <a:ext cx="1864779" cy="70018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3E0BEB-D2C2-4A61-8633-D5D043672854}"/>
              </a:ext>
            </a:extLst>
          </p:cNvPr>
          <p:cNvCxnSpPr>
            <a:cxnSpLocks/>
          </p:cNvCxnSpPr>
          <p:nvPr/>
        </p:nvCxnSpPr>
        <p:spPr>
          <a:xfrm>
            <a:off x="4041452" y="5623770"/>
            <a:ext cx="133521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FFF719-4F6B-4166-BD03-3F164AF0C263}"/>
              </a:ext>
            </a:extLst>
          </p:cNvPr>
          <p:cNvSpPr txBox="1"/>
          <p:nvPr/>
        </p:nvSpPr>
        <p:spPr>
          <a:xfrm>
            <a:off x="5610466" y="4719521"/>
            <a:ext cx="2001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Tableau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C1CF5F-00FA-4AFA-A3E6-C00715C73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8" y="5400773"/>
            <a:ext cx="1335211" cy="4459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CD9F1-FD1C-4A40-B2AF-D312B34BB0A7}"/>
              </a:ext>
            </a:extLst>
          </p:cNvPr>
          <p:cNvSpPr txBox="1"/>
          <p:nvPr/>
        </p:nvSpPr>
        <p:spPr>
          <a:xfrm>
            <a:off x="800100" y="1441542"/>
            <a:ext cx="75438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Data </a:t>
            </a:r>
          </a:p>
          <a:p>
            <a:endParaRPr lang="en-US" sz="900" dirty="0">
              <a:latin typeface="Univers" panose="020B0503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1400" dirty="0">
                <a:latin typeface="Univers" panose="020B0503020202020204" pitchFamily="34" charset="0"/>
              </a:rPr>
              <a:t>There is no direct transfer of confidential, detailed information from the Office of Families and Children (OFC) to the Department of Administrative Services.</a:t>
            </a:r>
            <a:r>
              <a:rPr lang="en-US" sz="1600" dirty="0">
                <a:latin typeface="Univers" panose="020B0503020202020204" pitchFamily="34" charset="0"/>
              </a:rPr>
              <a:t> </a:t>
            </a:r>
          </a:p>
          <a:p>
            <a:endParaRPr lang="en-US" sz="1600" dirty="0">
              <a:latin typeface="Univers" panose="020B0503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1400" dirty="0">
                <a:latin typeface="Univers" panose="020B0503020202020204" pitchFamily="34" charset="0"/>
              </a:rPr>
              <a:t>Data will be aggregated by OFC in the Oracle database and then extracted and uploaded into the Tableau application. Any ID associated with a Case, Person or Intake will be encrypted prior to the data extract.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sz="1400" dirty="0">
              <a:latin typeface="Univers" panose="020B0503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1400" dirty="0">
                <a:latin typeface="Univers" panose="020B0503020202020204" pitchFamily="34" charset="0"/>
              </a:rPr>
              <a:t>If the distinct count for a single county is less than 15, the drilldown options for the dashboard will not be available.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1400" dirty="0">
                <a:latin typeface="Univers" panose="020B0503020202020204" pitchFamily="34" charset="0"/>
              </a:rPr>
              <a:t>Certain values have been mapped within the extract.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DE104-F266-496A-B8D6-039A747A04AD}"/>
              </a:ext>
            </a:extLst>
          </p:cNvPr>
          <p:cNvSpPr txBox="1"/>
          <p:nvPr/>
        </p:nvSpPr>
        <p:spPr>
          <a:xfrm>
            <a:off x="4123188" y="5246884"/>
            <a:ext cx="117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0017"/>
                </a:solidFill>
              </a:rPr>
              <a:t>UPLOAD</a:t>
            </a:r>
          </a:p>
        </p:txBody>
      </p:sp>
    </p:spTree>
    <p:extLst>
      <p:ext uri="{BB962C8B-B14F-4D97-AF65-F5344CB8AC3E}">
        <p14:creationId xmlns:p14="http://schemas.microsoft.com/office/powerpoint/2010/main" val="268659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3029C8-603F-40E8-A081-3426C5665075}"/>
              </a:ext>
            </a:extLst>
          </p:cNvPr>
          <p:cNvSpPr txBox="1"/>
          <p:nvPr/>
        </p:nvSpPr>
        <p:spPr>
          <a:xfrm>
            <a:off x="3046046" y="1400830"/>
            <a:ext cx="305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Available Dashboards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36228-9226-48A7-986D-5FE7C5370900}"/>
              </a:ext>
            </a:extLst>
          </p:cNvPr>
          <p:cNvSpPr txBox="1"/>
          <p:nvPr/>
        </p:nvSpPr>
        <p:spPr>
          <a:xfrm>
            <a:off x="722755" y="1676400"/>
            <a:ext cx="769848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Point in Time Count of Children in Care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dirty="0">
                <a:latin typeface="Univers" panose="020B0503020202020204" pitchFamily="34" charset="0"/>
              </a:rPr>
              <a:t>–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is point in time data with a count of children in custody. </a:t>
            </a:r>
          </a:p>
          <a:p>
            <a:pPr marL="257175" indent="-257175">
              <a:buAutoNum type="arabicPeriod"/>
            </a:pPr>
            <a:endParaRPr lang="en-US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Point in Time Count of Participants on an Open Child Abuse and Neglect Case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dirty="0">
                <a:latin typeface="Univers" panose="020B0503020202020204" pitchFamily="34" charset="0"/>
              </a:rPr>
              <a:t>–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is point in time data with a count of active case participants on open cases.</a:t>
            </a:r>
          </a:p>
          <a:p>
            <a:pPr marL="257175" indent="-257175">
              <a:buAutoNum type="arabicPeriod"/>
            </a:pPr>
            <a:endParaRPr lang="en-US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Child Abuse and Neglect Referrals and Outcomes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dirty="0">
                <a:latin typeface="Univers" panose="020B0503020202020204" pitchFamily="34" charset="0"/>
              </a:rPr>
              <a:t>–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is CA/N and Stranger Danger intakes received during a period of time.</a:t>
            </a:r>
            <a:endParaRPr lang="en-US" b="1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endParaRPr lang="en-US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Children Removed from the Home due to Parental Substance Use/Abuse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dirty="0">
                <a:latin typeface="Univers" panose="020B0503020202020204" pitchFamily="34" charset="0"/>
              </a:rPr>
              <a:t>–</a:t>
            </a:r>
            <a:r>
              <a:rPr lang="en-US" b="1" dirty="0">
                <a:latin typeface="Univers" panose="020B0503020202020204" pitchFamily="34" charset="0"/>
              </a:rPr>
              <a:t>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looks at all removals and displays the percentage of those that have parental substance abuse/use prevalence as a removal reason during a period of time.</a:t>
            </a:r>
            <a:endParaRPr lang="en-US" sz="1100" b="1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endParaRPr lang="en-US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Adoption Related Summary </a:t>
            </a:r>
            <a:r>
              <a:rPr lang="en-US" b="1" dirty="0">
                <a:latin typeface="Univers" panose="020B0503020202020204" pitchFamily="34" charset="0"/>
              </a:rPr>
              <a:t>–</a:t>
            </a:r>
            <a:r>
              <a:rPr lang="en-US" sz="1200" b="1" dirty="0">
                <a:latin typeface="Univers" panose="020B0503020202020204" pitchFamily="34" charset="0"/>
              </a:rPr>
              <a:t>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is children in permanent custody during the period.</a:t>
            </a:r>
            <a:endParaRPr lang="en-US" sz="1400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endParaRPr lang="en-US" sz="2000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Summary of Children Removed During the Period </a:t>
            </a:r>
            <a:r>
              <a:rPr lang="en-US" dirty="0">
                <a:latin typeface="Univers" panose="020B0503020202020204" pitchFamily="34" charset="0"/>
              </a:rPr>
              <a:t>–</a:t>
            </a:r>
            <a:r>
              <a:rPr lang="en-US" sz="1200" b="1" dirty="0">
                <a:latin typeface="Univers" panose="020B0503020202020204" pitchFamily="34" charset="0"/>
              </a:rPr>
              <a:t>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is removals during the period.</a:t>
            </a:r>
            <a:endParaRPr lang="en-US" sz="1200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endParaRPr lang="en-US" dirty="0">
              <a:latin typeface="Univers" panose="020B0503020202020204" pitchFamily="34" charset="0"/>
            </a:endParaRPr>
          </a:p>
          <a:p>
            <a:pPr marL="257175" indent="-257175">
              <a:buAutoNum type="arabicPeriod"/>
            </a:pPr>
            <a:r>
              <a:rPr lang="en-US" sz="1200" b="1" dirty="0">
                <a:latin typeface="Univers" panose="020B0503020202020204" pitchFamily="34" charset="0"/>
              </a:rPr>
              <a:t>Summary of Children Discharged from Care During the Period </a:t>
            </a:r>
            <a:r>
              <a:rPr lang="en-US" dirty="0">
                <a:latin typeface="Univers" panose="020B0503020202020204" pitchFamily="34" charset="0"/>
              </a:rPr>
              <a:t>–</a:t>
            </a:r>
            <a:r>
              <a:rPr lang="en-US" sz="1200" b="1" dirty="0">
                <a:latin typeface="Univers" panose="020B0503020202020204" pitchFamily="34" charset="0"/>
              </a:rPr>
              <a:t> </a:t>
            </a:r>
            <a:r>
              <a:rPr lang="en-US" sz="1100" dirty="0">
                <a:latin typeface="Univers" panose="020B0503020202020204" pitchFamily="34" charset="0"/>
              </a:rPr>
              <a:t>the base population for this dashboard is discharges from custody during the time period.</a:t>
            </a:r>
            <a:endParaRPr lang="en-US" sz="12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7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D69732-93C7-4228-A55D-13B208848C85}"/>
              </a:ext>
            </a:extLst>
          </p:cNvPr>
          <p:cNvSpPr txBox="1"/>
          <p:nvPr/>
        </p:nvSpPr>
        <p:spPr>
          <a:xfrm>
            <a:off x="2190466" y="1625203"/>
            <a:ext cx="507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Drilldown Options For All Dashboards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39666-742F-44DD-8C4E-5F2B693E4DC7}"/>
              </a:ext>
            </a:extLst>
          </p:cNvPr>
          <p:cNvSpPr txBox="1"/>
          <p:nvPr/>
        </p:nvSpPr>
        <p:spPr>
          <a:xfrm>
            <a:off x="600836" y="2353469"/>
            <a:ext cx="2036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Univers" panose="020B0503020202020204" pitchFamily="34" charset="0"/>
              </a:rPr>
              <a:t>Date Period</a:t>
            </a:r>
          </a:p>
          <a:p>
            <a:pPr algn="ctr"/>
            <a:endParaRPr lang="en-US" sz="1050" b="1" u="sng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Federal Fiscal Year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State Fiscal Year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Calendar Year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Month</a:t>
            </a:r>
          </a:p>
          <a:p>
            <a:pPr marL="642938" lvl="1" indent="-300038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F7791-CF6F-4C75-86A6-F2E7EC5B1F3F}"/>
              </a:ext>
            </a:extLst>
          </p:cNvPr>
          <p:cNvSpPr txBox="1"/>
          <p:nvPr/>
        </p:nvSpPr>
        <p:spPr>
          <a:xfrm>
            <a:off x="2895600" y="2353469"/>
            <a:ext cx="6002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Univers" panose="020B0503020202020204" pitchFamily="34" charset="0"/>
              </a:rPr>
              <a:t>Month and Year </a:t>
            </a:r>
          </a:p>
          <a:p>
            <a:pPr algn="ctr"/>
            <a:r>
              <a:rPr lang="en-US" sz="1000" dirty="0">
                <a:latin typeface="Univers" panose="020B0503020202020204" pitchFamily="34" charset="0"/>
              </a:rPr>
              <a:t>This drilldown depends on the Date Period Selected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Federal Fiscal Year October 1 – September 30 (all dates begin October 1, YYYY)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State Fiscal Year July 1 – June 30 (all dates begin July 1, YYYY)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Calendar Year January 1 – December 31 (all dates begin January 1, YYYY)</a:t>
            </a:r>
          </a:p>
          <a:p>
            <a:pPr algn="ctr"/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</a:rPr>
              <a:t>Month (all dates begin with the first day of the Month selected)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02638-1A22-46A3-A366-1C75F344B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5" y="3797730"/>
            <a:ext cx="1477756" cy="221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65DDA-94D4-45D7-8BC9-80F0BE0BE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22" y="3777713"/>
            <a:ext cx="1477756" cy="2238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21EC7C-29A5-4BFA-8FA1-62AE85B7D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23" y="3810000"/>
            <a:ext cx="1477756" cy="2218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F2F5E-6595-41CD-82F5-725B00E92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69" y="3797730"/>
            <a:ext cx="1477756" cy="22188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DB76BF-C0EF-4D4A-AF47-E7C490EAB6B6}"/>
              </a:ext>
            </a:extLst>
          </p:cNvPr>
          <p:cNvSpPr txBox="1"/>
          <p:nvPr/>
        </p:nvSpPr>
        <p:spPr>
          <a:xfrm>
            <a:off x="145924" y="6172200"/>
            <a:ext cx="88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Univers" panose="020B0503020202020204" pitchFamily="34" charset="0"/>
              </a:rPr>
              <a:t>Some dashboards are </a:t>
            </a:r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POINT IN TIME</a:t>
            </a:r>
            <a:r>
              <a:rPr lang="en-US" b="1" dirty="0">
                <a:latin typeface="Univers" panose="020B0503020202020204" pitchFamily="34" charset="0"/>
              </a:rPr>
              <a:t> and some are </a:t>
            </a:r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PERIOD OF TIME</a:t>
            </a:r>
            <a:endParaRPr lang="en-US" b="1" dirty="0">
              <a:solidFill>
                <a:srgbClr val="700017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5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90C98-52A8-43FB-936F-5EBC843393B1}"/>
              </a:ext>
            </a:extLst>
          </p:cNvPr>
          <p:cNvSpPr txBox="1"/>
          <p:nvPr/>
        </p:nvSpPr>
        <p:spPr>
          <a:xfrm>
            <a:off x="1225865" y="1495876"/>
            <a:ext cx="6692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Drilldown Options For All Dashboards 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0F009-0467-4982-AB02-5B2235C3504F}"/>
              </a:ext>
            </a:extLst>
          </p:cNvPr>
          <p:cNvSpPr txBox="1"/>
          <p:nvPr/>
        </p:nvSpPr>
        <p:spPr>
          <a:xfrm>
            <a:off x="611573" y="2184330"/>
            <a:ext cx="441762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Univers" panose="020B0503020202020204" pitchFamily="34" charset="0"/>
              </a:rPr>
              <a:t>Agency Type</a:t>
            </a:r>
          </a:p>
          <a:p>
            <a:pPr algn="ctr"/>
            <a:endParaRPr lang="en-US" sz="2000" b="1" u="sng" dirty="0">
              <a:latin typeface="Univers" panose="020B0503020202020204" pitchFamily="34" charset="0"/>
            </a:endParaRPr>
          </a:p>
          <a:p>
            <a:pPr lvl="0" algn="ctr"/>
            <a:r>
              <a:rPr lang="en-US" sz="1600" b="1" u="sng" dirty="0">
                <a:solidFill>
                  <a:srgbClr val="000000"/>
                </a:solidFill>
                <a:latin typeface="Univers" panose="020B0503020202020204" pitchFamily="34" charset="0"/>
              </a:rPr>
              <a:t>Juvenile Court Agencies</a:t>
            </a:r>
          </a:p>
          <a:p>
            <a:pPr lvl="0"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Includes the 40 Ohio Juvenile Court Agencies</a:t>
            </a:r>
          </a:p>
          <a:p>
            <a:pPr lvl="0" algn="ctr"/>
            <a:endParaRPr lang="en-US" sz="120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pPr lvl="0" algn="ctr"/>
            <a:r>
              <a:rPr lang="en-US" sz="1600" b="1" u="sng" dirty="0">
                <a:solidFill>
                  <a:srgbClr val="000000"/>
                </a:solidFill>
                <a:latin typeface="Univers" panose="020B0503020202020204" pitchFamily="34" charset="0"/>
              </a:rPr>
              <a:t>Public Child Welfare Agencies </a:t>
            </a:r>
          </a:p>
          <a:p>
            <a:pPr lvl="0"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Includes the 88 PCSAs</a:t>
            </a:r>
          </a:p>
          <a:p>
            <a:pPr lvl="0"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Franklin County CSB – NYAP</a:t>
            </a:r>
          </a:p>
          <a:p>
            <a:pPr lvl="0"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Franklin County CSB – PFSN </a:t>
            </a:r>
          </a:p>
          <a:p>
            <a:pPr lvl="0"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(Franklin County Managed Care agencies will be mapped to Franklin County CSB)</a:t>
            </a:r>
            <a:r>
              <a:rPr lang="en-US" sz="1600" dirty="0">
                <a:solidFill>
                  <a:srgbClr val="000000"/>
                </a:solidFill>
                <a:latin typeface="Univers" panose="020B0503020202020204" pitchFamily="34" charset="0"/>
              </a:rPr>
              <a:t> </a:t>
            </a:r>
          </a:p>
          <a:p>
            <a:pPr lvl="0" algn="ctr"/>
            <a:endParaRPr lang="en-US" sz="1600" dirty="0">
              <a:solidFill>
                <a:srgbClr val="000000"/>
              </a:solidFill>
              <a:latin typeface="Univers" panose="020B0503020202020204" pitchFamily="34" charset="0"/>
            </a:endParaRPr>
          </a:p>
          <a:p>
            <a:pPr algn="ctr"/>
            <a:r>
              <a:rPr lang="en-US" sz="1600" b="1" u="sng" dirty="0">
                <a:latin typeface="Univers" panose="020B0503020202020204" pitchFamily="34" charset="0"/>
              </a:rPr>
              <a:t>Ohio Department of Youth Services</a:t>
            </a:r>
          </a:p>
          <a:p>
            <a:pPr algn="ctr"/>
            <a:endParaRPr lang="en-US" sz="2000" b="1" u="sng" dirty="0">
              <a:latin typeface="Univers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8CF40-5993-4365-87C4-E0889E76F353}"/>
              </a:ext>
            </a:extLst>
          </p:cNvPr>
          <p:cNvSpPr/>
          <p:nvPr/>
        </p:nvSpPr>
        <p:spPr>
          <a:xfrm>
            <a:off x="1105883" y="5535052"/>
            <a:ext cx="6932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Univers" panose="020B0503020202020204" pitchFamily="34" charset="0"/>
              </a:rPr>
              <a:t>Dashboards will offer a </a:t>
            </a:r>
            <a:r>
              <a:rPr lang="en-US" sz="1600" b="1" dirty="0">
                <a:solidFill>
                  <a:srgbClr val="700017"/>
                </a:solidFill>
                <a:latin typeface="Univers" panose="020B0503020202020204" pitchFamily="34" charset="0"/>
              </a:rPr>
              <a:t>Statewide</a:t>
            </a:r>
            <a:r>
              <a:rPr lang="en-US" sz="1400" b="1" dirty="0">
                <a:solidFill>
                  <a:srgbClr val="7030A0"/>
                </a:solidFill>
                <a:latin typeface="Univers" panose="020B0503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Univers" panose="020B0503020202020204" pitchFamily="34" charset="0"/>
              </a:rPr>
              <a:t>count and the ability to view any combination of available agencies.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6759E-6C92-4B98-B934-FF1AB57CE973}"/>
              </a:ext>
            </a:extLst>
          </p:cNvPr>
          <p:cNvSpPr txBox="1"/>
          <p:nvPr/>
        </p:nvSpPr>
        <p:spPr>
          <a:xfrm>
            <a:off x="5381897" y="2184330"/>
            <a:ext cx="315053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Univers" panose="020B0503020202020204" pitchFamily="34" charset="0"/>
              </a:rPr>
              <a:t>Age Group</a:t>
            </a:r>
          </a:p>
          <a:p>
            <a:pPr algn="ctr"/>
            <a:endParaRPr lang="en-US" sz="110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Newborn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2-11 Months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1-3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4-6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7-9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10-12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13-15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16-18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19-21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Over 21 Years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Unknown</a:t>
            </a:r>
            <a:endParaRPr lang="en-US" b="1" dirty="0">
              <a:solidFill>
                <a:srgbClr val="FF0000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1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E4E5C-BF42-4349-88BF-36DE3D3CF8BD}"/>
              </a:ext>
            </a:extLst>
          </p:cNvPr>
          <p:cNvSpPr txBox="1"/>
          <p:nvPr/>
        </p:nvSpPr>
        <p:spPr>
          <a:xfrm>
            <a:off x="1143985" y="1705451"/>
            <a:ext cx="685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Univers" panose="020B0503020202020204" pitchFamily="34" charset="0"/>
              </a:rPr>
              <a:t>Dashboard #1 – Point in Time Count of Children in Care</a:t>
            </a:r>
          </a:p>
          <a:p>
            <a:pPr algn="ctr"/>
            <a:r>
              <a:rPr lang="en-US" sz="2000" b="1" dirty="0">
                <a:solidFill>
                  <a:srgbClr val="700017"/>
                </a:solidFill>
                <a:latin typeface="Univers" panose="020B0503020202020204" pitchFamily="34" charset="0"/>
              </a:rPr>
              <a:t>[POINT IN TIME]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D9CC0-9A88-4501-9F5F-16ED7B6CE564}"/>
              </a:ext>
            </a:extLst>
          </p:cNvPr>
          <p:cNvSpPr txBox="1"/>
          <p:nvPr/>
        </p:nvSpPr>
        <p:spPr>
          <a:xfrm>
            <a:off x="2823205" y="2507851"/>
            <a:ext cx="349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Univers" panose="020B0503020202020204" pitchFamily="34" charset="0"/>
              </a:rPr>
              <a:t>Available Drilldown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22C93-759B-4F2E-87C1-BDB37BD0589D}"/>
              </a:ext>
            </a:extLst>
          </p:cNvPr>
          <p:cNvSpPr txBox="1"/>
          <p:nvPr/>
        </p:nvSpPr>
        <p:spPr>
          <a:xfrm>
            <a:off x="533396" y="3657600"/>
            <a:ext cx="4038600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Custody Type </a:t>
            </a: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Derived from Participant Legal Action Information → Legal Action in SACWIS</a:t>
            </a:r>
          </a:p>
          <a:p>
            <a:pPr algn="ctr"/>
            <a:endParaRPr lang="en-US" sz="105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Permanent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Planned Permanent </a:t>
            </a:r>
            <a:r>
              <a:rPr lang="en-US" sz="1200" b="1" dirty="0">
                <a:solidFill>
                  <a:srgbClr val="F20017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Living Situation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Temporary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9AFF8-A981-42B6-915A-4AFAF4E2A0ED}"/>
              </a:ext>
            </a:extLst>
          </p:cNvPr>
          <p:cNvSpPr txBox="1"/>
          <p:nvPr/>
        </p:nvSpPr>
        <p:spPr>
          <a:xfrm>
            <a:off x="4545878" y="3658701"/>
            <a:ext cx="40386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Univers" panose="020B0503020202020204" pitchFamily="34" charset="0"/>
              </a:rPr>
              <a:t>Placement Type</a:t>
            </a:r>
          </a:p>
          <a:p>
            <a:pPr algn="ctr"/>
            <a:r>
              <a:rPr lang="en-US" sz="1200" dirty="0">
                <a:latin typeface="Univers" panose="020B0503020202020204" pitchFamily="34" charset="0"/>
              </a:rPr>
              <a:t>Derived from Case → Workload → Placements → Service Information → Placement Type in SACWIS</a:t>
            </a:r>
          </a:p>
          <a:p>
            <a:pPr algn="ctr"/>
            <a:endParaRPr lang="en-US" sz="1050" dirty="0">
              <a:latin typeface="Univers" panose="020B0503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Congregate Care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Family Foster Care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Independent Living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Kinship Care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Univers" panose="020B0503020202020204" pitchFamily="34" charset="0"/>
              </a:rPr>
              <a:t>Other</a:t>
            </a:r>
          </a:p>
          <a:p>
            <a:pPr algn="ctr"/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0D367-7B97-4DCB-A3E0-363079C265C6}"/>
              </a:ext>
            </a:extLst>
          </p:cNvPr>
          <p:cNvSpPr txBox="1"/>
          <p:nvPr/>
        </p:nvSpPr>
        <p:spPr>
          <a:xfrm>
            <a:off x="3926197" y="2940919"/>
            <a:ext cx="129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Univers" panose="020B0503020202020204" pitchFamily="34" charset="0"/>
              </a:rPr>
              <a:t>Age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97003-055C-447A-9F05-F77586066D98}"/>
              </a:ext>
            </a:extLst>
          </p:cNvPr>
          <p:cNvSpPr txBox="1"/>
          <p:nvPr/>
        </p:nvSpPr>
        <p:spPr>
          <a:xfrm>
            <a:off x="2628893" y="5369042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Univers" panose="020B0503020202020204" pitchFamily="34" charset="0"/>
              </a:rPr>
              <a:t>ROM Report</a:t>
            </a:r>
          </a:p>
          <a:p>
            <a:pPr algn="ctr"/>
            <a:r>
              <a:rPr lang="en-US" sz="1400" dirty="0">
                <a:latin typeface="Univers" panose="020B0503020202020204" pitchFamily="34" charset="0"/>
              </a:rPr>
              <a:t>Foster Care Counts</a:t>
            </a:r>
          </a:p>
          <a:p>
            <a:pPr algn="ctr"/>
            <a:r>
              <a:rPr lang="en-US" sz="1400" dirty="0">
                <a:latin typeface="Univers" panose="020B0503020202020204" pitchFamily="34" charset="0"/>
              </a:rPr>
              <a:t>Placement Type</a:t>
            </a:r>
          </a:p>
        </p:txBody>
      </p:sp>
    </p:spTree>
    <p:extLst>
      <p:ext uri="{BB962C8B-B14F-4D97-AF65-F5344CB8AC3E}">
        <p14:creationId xmlns:p14="http://schemas.microsoft.com/office/powerpoint/2010/main" val="398843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DJFS-brand">
      <a:dk1>
        <a:srgbClr val="000000"/>
      </a:dk1>
      <a:lt1>
        <a:sysClr val="window" lastClr="FFFFFF"/>
      </a:lt1>
      <a:dk2>
        <a:srgbClr val="700017"/>
      </a:dk2>
      <a:lt2>
        <a:srgbClr val="FFFFFF"/>
      </a:lt2>
      <a:accent1>
        <a:srgbClr val="F20017"/>
      </a:accent1>
      <a:accent2>
        <a:srgbClr val="B5DC10"/>
      </a:accent2>
      <a:accent3>
        <a:srgbClr val="73A5CC"/>
      </a:accent3>
      <a:accent4>
        <a:srgbClr val="FFBF0F"/>
      </a:accent4>
      <a:accent5>
        <a:srgbClr val="525051"/>
      </a:accent5>
      <a:accent6>
        <a:srgbClr val="A1A1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ODJFS PPT Template - Blue</Template>
  <TotalTime>2140</TotalTime>
  <Words>1662</Words>
  <Application>Microsoft Office PowerPoint</Application>
  <PresentationFormat>On-screen Show (4:3)</PresentationFormat>
  <Paragraphs>296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Times New Roman</vt:lpstr>
      <vt:lpstr>Univers</vt:lpstr>
      <vt:lpstr>Wingdings</vt:lpstr>
      <vt:lpstr>Office Theme</vt:lpstr>
      <vt:lpstr>Worksheet</vt:lpstr>
      <vt:lpstr>Overview of Public Facing ODJFS Child Welfare Dashboards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Contacts:</vt:lpstr>
    </vt:vector>
  </TitlesOfParts>
  <Company>Ohio Department of Job and Family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 Terez</dc:creator>
  <cp:lastModifiedBy>Beach, Christopher</cp:lastModifiedBy>
  <cp:revision>54</cp:revision>
  <cp:lastPrinted>2014-08-04T17:04:16Z</cp:lastPrinted>
  <dcterms:created xsi:type="dcterms:W3CDTF">2019-01-17T14:14:02Z</dcterms:created>
  <dcterms:modified xsi:type="dcterms:W3CDTF">2019-02-26T12:52:39Z</dcterms:modified>
</cp:coreProperties>
</file>